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0B5F42-DA87-4EE9-BC5A-ABAC919EF524}" v="2" dt="2022-04-09T19:51:43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, Bryan" userId="S::bet20@ic.ac.uk::6f1e7193-7fb7-426f-b568-d7f37a925638" providerId="AD" clId="Web-{ED0B5F42-DA87-4EE9-BC5A-ABAC919EF524}"/>
    <pc:docChg chg="modSld">
      <pc:chgData name="Tan, Bryan" userId="S::bet20@ic.ac.uk::6f1e7193-7fb7-426f-b568-d7f37a925638" providerId="AD" clId="Web-{ED0B5F42-DA87-4EE9-BC5A-ABAC919EF524}" dt="2022-04-09T19:51:43.881" v="1" actId="14100"/>
      <pc:docMkLst>
        <pc:docMk/>
      </pc:docMkLst>
      <pc:sldChg chg="modSp">
        <pc:chgData name="Tan, Bryan" userId="S::bet20@ic.ac.uk::6f1e7193-7fb7-426f-b568-d7f37a925638" providerId="AD" clId="Web-{ED0B5F42-DA87-4EE9-BC5A-ABAC919EF524}" dt="2022-04-09T19:51:43.881" v="1" actId="14100"/>
        <pc:sldMkLst>
          <pc:docMk/>
          <pc:sldMk cId="0" sldId="258"/>
        </pc:sldMkLst>
        <pc:picChg chg="mod">
          <ac:chgData name="Tan, Bryan" userId="S::bet20@ic.ac.uk::6f1e7193-7fb7-426f-b568-d7f37a925638" providerId="AD" clId="Web-{ED0B5F42-DA87-4EE9-BC5A-ABAC919EF524}" dt="2022-04-09T19:51:43.881" v="1" actId="14100"/>
          <ac:picMkLst>
            <pc:docMk/>
            <pc:sldMk cId="0" sldId="258"/>
            <ac:picMk id="108" creationId="{00000000-0000-0000-0000-000000000000}"/>
          </ac:picMkLst>
        </pc:picChg>
        <pc:cxnChg chg="mod">
          <ac:chgData name="Tan, Bryan" userId="S::bet20@ic.ac.uk::6f1e7193-7fb7-426f-b568-d7f37a925638" providerId="AD" clId="Web-{ED0B5F42-DA87-4EE9-BC5A-ABAC919EF524}" dt="2022-04-09T19:51:43.881" v="1" actId="14100"/>
          <ac:cxnSpMkLst>
            <pc:docMk/>
            <pc:sldMk cId="0" sldId="258"/>
            <ac:cxnSpMk id="111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dea39a67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dea39a67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a3ef1c1f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a3ef1c1f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a3ef1c1f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a3ef1c1f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a3ef1c1f4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a3ef1c1f4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a3ef1c1f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a3ef1c1f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a3ef1c1f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a3ef1c1f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a3ef1c1f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a3ef1c1f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dea39a67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dea39a67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a3ef1c1f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a3ef1c1f4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a3ef1c1f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a3ef1c1f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a3ef1c1f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a3ef1c1f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a3ef1c1f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a3ef1c1f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dea39a677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dea39a677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change-price-black-icon-change-price-black-icon-clipart-image-isolated-white-background-image15953215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ckabuse.com/python-for-nlp-sentiment-analysis-with-scikit-learn/" TargetMode="External"/><Relationship Id="rId5" Type="http://schemas.openxmlformats.org/officeDocument/2006/relationships/hyperlink" Target="https://www.dynamicfieldwork.com/changing-times-international-data-collection/" TargetMode="External"/><Relationship Id="rId4" Type="http://schemas.openxmlformats.org/officeDocument/2006/relationships/hyperlink" Target="https://www.mivision.com.au/2016/11/to-buy-or-not-to-buy-your-practice-premises2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311700" y="3349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NLP for sentiment analysis based trading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311700" y="1438988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605"/>
              <a:buNone/>
            </a:pPr>
            <a:r>
              <a:rPr lang="en" sz="1840">
                <a:solidFill>
                  <a:schemeClr val="lt1"/>
                </a:solidFill>
              </a:rPr>
              <a:t>Himanish</a:t>
            </a:r>
            <a:endParaRPr sz="184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605"/>
              <a:buNone/>
            </a:pPr>
            <a:r>
              <a:rPr lang="en" sz="1840">
                <a:solidFill>
                  <a:schemeClr val="lt1"/>
                </a:solidFill>
              </a:rPr>
              <a:t>Kian</a:t>
            </a:r>
            <a:endParaRPr sz="184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605"/>
              <a:buNone/>
            </a:pPr>
            <a:r>
              <a:rPr lang="en" sz="1840">
                <a:solidFill>
                  <a:schemeClr val="lt1"/>
                </a:solidFill>
              </a:rPr>
              <a:t>Queen’s Tower Capital, Systematic Fund</a:t>
            </a:r>
            <a:endParaRPr sz="1840">
              <a:solidFill>
                <a:schemeClr val="lt1"/>
              </a:solidFill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723" y="2543050"/>
            <a:ext cx="2718551" cy="20372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958050" y="4718050"/>
            <a:ext cx="767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https://utilityanalytics.com/2020/07/natural-language-processing-talking-in-a-way-machines-can-understand/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5715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Python Web Scraping 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38" y="1027075"/>
            <a:ext cx="73247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71750"/>
            <a:ext cx="8839201" cy="117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ctrTitle"/>
          </p:nvPr>
        </p:nvSpPr>
        <p:spPr>
          <a:xfrm>
            <a:off x="311688" y="0"/>
            <a:ext cx="8520600" cy="515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Price effects and correlations with headline sentiment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1734150" y="47433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Source: Yahoo Finance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325" y="1906775"/>
            <a:ext cx="5511327" cy="27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6098" y="515100"/>
            <a:ext cx="3491803" cy="13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/>
          <p:nvPr/>
        </p:nvSpPr>
        <p:spPr>
          <a:xfrm>
            <a:off x="2826100" y="1720650"/>
            <a:ext cx="705300" cy="186000"/>
          </a:xfrm>
          <a:prstGeom prst="ellipse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3"/>
          <p:cNvSpPr txBox="1"/>
          <p:nvPr/>
        </p:nvSpPr>
        <p:spPr>
          <a:xfrm>
            <a:off x="0" y="1613550"/>
            <a:ext cx="17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Extract datetime data</a:t>
            </a:r>
            <a:endParaRPr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23"/>
          <p:cNvCxnSpPr>
            <a:stCxn id="202" idx="2"/>
            <a:endCxn id="203" idx="3"/>
          </p:cNvCxnSpPr>
          <p:nvPr/>
        </p:nvCxnSpPr>
        <p:spPr>
          <a:xfrm rot="10800000">
            <a:off x="1778200" y="1813650"/>
            <a:ext cx="1047900" cy="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23"/>
          <p:cNvSpPr/>
          <p:nvPr/>
        </p:nvSpPr>
        <p:spPr>
          <a:xfrm>
            <a:off x="6497475" y="2023800"/>
            <a:ext cx="557100" cy="4002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6" name="Google Shape;206;p23"/>
          <p:cNvCxnSpPr>
            <a:stCxn id="205" idx="1"/>
          </p:cNvCxnSpPr>
          <p:nvPr/>
        </p:nvCxnSpPr>
        <p:spPr>
          <a:xfrm rot="10800000">
            <a:off x="1482975" y="2220600"/>
            <a:ext cx="5014500" cy="33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23"/>
          <p:cNvSpPr txBox="1"/>
          <p:nvPr/>
        </p:nvSpPr>
        <p:spPr>
          <a:xfrm>
            <a:off x="0" y="2022150"/>
            <a:ext cx="152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Pinpoint price at headline time</a:t>
            </a:r>
            <a:endParaRPr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57350" y="1613550"/>
            <a:ext cx="1778100" cy="1024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" name="Google Shape;209;p23"/>
          <p:cNvCxnSpPr>
            <a:stCxn id="208" idx="2"/>
          </p:cNvCxnSpPr>
          <p:nvPr/>
        </p:nvCxnSpPr>
        <p:spPr>
          <a:xfrm>
            <a:off x="946400" y="2637750"/>
            <a:ext cx="4200" cy="746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23"/>
          <p:cNvSpPr txBox="1"/>
          <p:nvPr/>
        </p:nvSpPr>
        <p:spPr>
          <a:xfrm>
            <a:off x="0" y="3383800"/>
            <a:ext cx="25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(oPrice - cPrice)/oPrice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3"/>
          <p:cNvCxnSpPr/>
          <p:nvPr/>
        </p:nvCxnSpPr>
        <p:spPr>
          <a:xfrm>
            <a:off x="944300" y="3753100"/>
            <a:ext cx="6300" cy="441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23"/>
          <p:cNvSpPr txBox="1"/>
          <p:nvPr/>
        </p:nvSpPr>
        <p:spPr>
          <a:xfrm>
            <a:off x="270650" y="4232025"/>
            <a:ext cx="1351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Average over opening and closing price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ctrTitle"/>
          </p:nvPr>
        </p:nvSpPr>
        <p:spPr>
          <a:xfrm>
            <a:off x="311700" y="27327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Finalizing an algorithmic trading strategy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2208300" y="1327850"/>
            <a:ext cx="4727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Run model simulations 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Collect correlation data between stock price and headline sentiment score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Give buy/sell recommendations based on correlation score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704650" y="3790550"/>
            <a:ext cx="1188000" cy="1150200"/>
          </a:xfrm>
          <a:prstGeom prst="can">
            <a:avLst>
              <a:gd name="adj" fmla="val 3560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704700" y="3979000"/>
            <a:ext cx="1188000" cy="401400"/>
          </a:xfrm>
          <a:prstGeom prst="arc">
            <a:avLst>
              <a:gd name="adj1" fmla="val 216251"/>
              <a:gd name="adj2" fmla="val 104972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704650" y="4196950"/>
            <a:ext cx="1188000" cy="401400"/>
          </a:xfrm>
          <a:prstGeom prst="arc">
            <a:avLst>
              <a:gd name="adj1" fmla="val 216251"/>
              <a:gd name="adj2" fmla="val 104972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704650" y="4380400"/>
            <a:ext cx="1188000" cy="401400"/>
          </a:xfrm>
          <a:prstGeom prst="arc">
            <a:avLst>
              <a:gd name="adj1" fmla="val 216251"/>
              <a:gd name="adj2" fmla="val 1049721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 txBox="1"/>
          <p:nvPr/>
        </p:nvSpPr>
        <p:spPr>
          <a:xfrm>
            <a:off x="53350" y="3236450"/>
            <a:ext cx="249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Create database of high impact words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200" y="3334550"/>
            <a:ext cx="3022725" cy="15117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/>
          <p:nvPr/>
        </p:nvSpPr>
        <p:spPr>
          <a:xfrm>
            <a:off x="3155200" y="4846291"/>
            <a:ext cx="3022800" cy="12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3641365" y="4785727"/>
            <a:ext cx="47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“High”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4117380" y="4785727"/>
            <a:ext cx="57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“beat”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4689538" y="4785727"/>
            <a:ext cx="57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“peak”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5238224" y="4785725"/>
            <a:ext cx="693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“optimism”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725" y="3444762"/>
            <a:ext cx="1879050" cy="12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ctrTitle"/>
          </p:nvPr>
        </p:nvSpPr>
        <p:spPr>
          <a:xfrm>
            <a:off x="311700" y="140500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Demo time!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212200" y="1737025"/>
            <a:ext cx="471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https://colab.research.google.com/drive/14D90X8fiZqbS0WXulWri7gxUnyWdmJcF#scrollTo=VECurWKncHTZ&amp;uniqifier=2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ctrTitle"/>
          </p:nvPr>
        </p:nvSpPr>
        <p:spPr>
          <a:xfrm>
            <a:off x="311700" y="968050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References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1734150" y="1976500"/>
            <a:ext cx="56757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https://www.dreamstime.com/change-price-black-icon-change-price-black-icon-clipart-image-isolated-white-background-image159532153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https://www.mivision.com.au/2016/11/to-buy-or-not-to-buy-your-practice-premises2/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https://www.dynamicfieldwork.com/changing-times-international-data-collection/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https://stackabuse.com/python-for-nlp-sentiment-analysis-with-scikit-learn/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311700" y="1295075"/>
            <a:ext cx="30285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Overwhelming growth in retail trading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Rise of “amateur investing”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Reliance on headline based guidance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875" y="1070112"/>
            <a:ext cx="3242450" cy="16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Motivation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875" y="2691355"/>
            <a:ext cx="5326125" cy="6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875" y="3371775"/>
            <a:ext cx="3340300" cy="9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2750" y="1070100"/>
            <a:ext cx="1621250" cy="16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ctrTitle"/>
          </p:nvPr>
        </p:nvSpPr>
        <p:spPr>
          <a:xfrm>
            <a:off x="311700" y="-56700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Sentiment Analysis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636" y="1345577"/>
            <a:ext cx="3371500" cy="132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2104800" y="4774200"/>
            <a:ext cx="493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https://expressanalytics.com/blog/social-media-sentiment-analysis/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54041" y="1681338"/>
            <a:ext cx="1795200" cy="650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 had a good day!</a:t>
            </a:r>
            <a:endParaRPr sz="1600"/>
          </a:p>
        </p:txBody>
      </p:sp>
      <p:sp>
        <p:nvSpPr>
          <p:cNvPr id="106" name="Google Shape;106;p15"/>
          <p:cNvSpPr txBox="1"/>
          <p:nvPr/>
        </p:nvSpPr>
        <p:spPr>
          <a:xfrm>
            <a:off x="-900075" y="1356188"/>
            <a:ext cx="36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Sample sentence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2953813" y="956000"/>
            <a:ext cx="3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Evaluate sentence sentiment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5500" y="1130378"/>
            <a:ext cx="2298776" cy="175230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7069238" y="735900"/>
            <a:ext cx="241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Quantify classification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0" name="Google Shape;110;p15"/>
          <p:cNvCxnSpPr>
            <a:stCxn id="105" idx="3"/>
            <a:endCxn id="103" idx="1"/>
          </p:cNvCxnSpPr>
          <p:nvPr/>
        </p:nvCxnSpPr>
        <p:spPr>
          <a:xfrm>
            <a:off x="1849241" y="2006538"/>
            <a:ext cx="81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5"/>
          <p:cNvCxnSpPr>
            <a:stCxn id="103" idx="3"/>
            <a:endCxn id="108" idx="1"/>
          </p:cNvCxnSpPr>
          <p:nvPr/>
        </p:nvCxnSpPr>
        <p:spPr>
          <a:xfrm>
            <a:off x="6038135" y="2006539"/>
            <a:ext cx="81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5"/>
          <p:cNvSpPr/>
          <p:nvPr/>
        </p:nvSpPr>
        <p:spPr>
          <a:xfrm>
            <a:off x="795600" y="1806450"/>
            <a:ext cx="526800" cy="400200"/>
          </a:xfrm>
          <a:prstGeom prst="ellipse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Google Shape;113;p15"/>
          <p:cNvCxnSpPr>
            <a:stCxn id="112" idx="4"/>
          </p:cNvCxnSpPr>
          <p:nvPr/>
        </p:nvCxnSpPr>
        <p:spPr>
          <a:xfrm>
            <a:off x="1059000" y="2206650"/>
            <a:ext cx="5700" cy="3708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5"/>
          <p:cNvSpPr txBox="1"/>
          <p:nvPr/>
        </p:nvSpPr>
        <p:spPr>
          <a:xfrm>
            <a:off x="616350" y="2577450"/>
            <a:ext cx="88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Tokenize</a:t>
            </a:r>
            <a:r>
              <a:rPr lang="en"/>
              <a:t> 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2764200" y="2865100"/>
            <a:ext cx="361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about more complex sentences?</a:t>
            </a:r>
            <a:r>
              <a:rPr lang="en"/>
              <a:t> </a:t>
            </a: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06771"/>
            <a:ext cx="2764201" cy="97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50" y="4106900"/>
            <a:ext cx="5111851" cy="59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5"/>
          <p:cNvCxnSpPr/>
          <p:nvPr/>
        </p:nvCxnSpPr>
        <p:spPr>
          <a:xfrm rot="10800000" flipH="1">
            <a:off x="3244360" y="3787489"/>
            <a:ext cx="2817900" cy="75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5"/>
          <p:cNvSpPr txBox="1"/>
          <p:nvPr/>
        </p:nvSpPr>
        <p:spPr>
          <a:xfrm>
            <a:off x="5314650" y="3375600"/>
            <a:ext cx="3615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?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Sentiment Analysis in Industry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0" y="1747950"/>
            <a:ext cx="4694901" cy="11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1" y="297602"/>
            <a:ext cx="1602000" cy="145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250" y="1014950"/>
            <a:ext cx="3800049" cy="19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2275" y="3056800"/>
            <a:ext cx="5699446" cy="19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311700" y="-204500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Sentiment Analysis Pipeline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575" y="1211975"/>
            <a:ext cx="4026926" cy="157890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2104800" y="4774200"/>
            <a:ext cx="493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https://expressanalytics.com/blog/social-media-sentiment-analysis/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150" y="1188513"/>
            <a:ext cx="2472099" cy="162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7"/>
          <p:cNvCxnSpPr>
            <a:stCxn id="136" idx="3"/>
            <a:endCxn id="134" idx="1"/>
          </p:cNvCxnSpPr>
          <p:nvPr/>
        </p:nvCxnSpPr>
        <p:spPr>
          <a:xfrm>
            <a:off x="3346249" y="2001425"/>
            <a:ext cx="13113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9400" y="3266952"/>
            <a:ext cx="1383250" cy="138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7"/>
          <p:cNvCxnSpPr>
            <a:stCxn id="134" idx="2"/>
            <a:endCxn id="138" idx="0"/>
          </p:cNvCxnSpPr>
          <p:nvPr/>
        </p:nvCxnSpPr>
        <p:spPr>
          <a:xfrm>
            <a:off x="6671038" y="2790884"/>
            <a:ext cx="0" cy="476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150" y="3312912"/>
            <a:ext cx="1879050" cy="12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7">
            <a:alphaModFix/>
          </a:blip>
          <a:srcRect l="24361" r="23100"/>
          <a:stretch/>
        </p:blipFill>
        <p:spPr>
          <a:xfrm>
            <a:off x="3691274" y="3266950"/>
            <a:ext cx="1383250" cy="138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7"/>
          <p:cNvCxnSpPr>
            <a:stCxn id="138" idx="1"/>
            <a:endCxn id="141" idx="3"/>
          </p:cNvCxnSpPr>
          <p:nvPr/>
        </p:nvCxnSpPr>
        <p:spPr>
          <a:xfrm rot="10800000">
            <a:off x="5074600" y="3958577"/>
            <a:ext cx="9048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17"/>
          <p:cNvCxnSpPr>
            <a:stCxn id="141" idx="1"/>
            <a:endCxn id="140" idx="3"/>
          </p:cNvCxnSpPr>
          <p:nvPr/>
        </p:nvCxnSpPr>
        <p:spPr>
          <a:xfrm rot="10800000">
            <a:off x="2753174" y="3958575"/>
            <a:ext cx="9381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17"/>
          <p:cNvSpPr txBox="1"/>
          <p:nvPr/>
        </p:nvSpPr>
        <p:spPr>
          <a:xfrm>
            <a:off x="1300650" y="811775"/>
            <a:ext cx="181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Get stock headline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5340825" y="811775"/>
            <a:ext cx="266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Sentiment analysis on headline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7362725" y="3266975"/>
            <a:ext cx="1517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Gather information on price change since headline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3126900" y="2721125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Collect data and find trend between words and prices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947425" y="2721125"/>
            <a:ext cx="173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Give buy or sell recommendation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ctrTitle"/>
          </p:nvPr>
        </p:nvSpPr>
        <p:spPr>
          <a:xfrm>
            <a:off x="311700" y="9437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Details about the machine learning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075" y="886975"/>
            <a:ext cx="5052899" cy="395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4209600" y="4774200"/>
            <a:ext cx="493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https://monkeylearn.com/sentiment-analysis/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311700" y="1295075"/>
            <a:ext cx="30285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Database consisting of thousands of lexicons and dictionaries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Dissects each sentence and extracts key features (Tokenizing) 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ctrTitle"/>
          </p:nvPr>
        </p:nvSpPr>
        <p:spPr>
          <a:xfrm>
            <a:off x="311700" y="-204500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Sample Output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63" y="1041750"/>
            <a:ext cx="8123075" cy="351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>
            <a:off x="843925" y="1114425"/>
            <a:ext cx="3891900" cy="341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6186125" y="1114325"/>
            <a:ext cx="504600" cy="34167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7706825" y="1114425"/>
            <a:ext cx="863700" cy="34167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430075" y="630263"/>
            <a:ext cx="47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Get Headline from websites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5609250" y="651175"/>
            <a:ext cx="15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Compound</a:t>
            </a:r>
            <a:endParaRPr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7340675" y="651163"/>
            <a:ext cx="15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Recommendation</a:t>
            </a:r>
            <a:endParaRPr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" name="Google Shape;169;p19"/>
          <p:cNvCxnSpPr>
            <a:endCxn id="167" idx="1"/>
          </p:cNvCxnSpPr>
          <p:nvPr/>
        </p:nvCxnSpPr>
        <p:spPr>
          <a:xfrm rot="10800000" flipH="1">
            <a:off x="4034250" y="851275"/>
            <a:ext cx="1575000" cy="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" name="Google Shape;170;p19"/>
          <p:cNvSpPr txBox="1"/>
          <p:nvPr/>
        </p:nvSpPr>
        <p:spPr>
          <a:xfrm>
            <a:off x="4415100" y="518700"/>
            <a:ext cx="50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NLP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" name="Google Shape;171;p19"/>
          <p:cNvCxnSpPr>
            <a:endCxn id="168" idx="1"/>
          </p:cNvCxnSpPr>
          <p:nvPr/>
        </p:nvCxnSpPr>
        <p:spPr>
          <a:xfrm rot="10800000" flipH="1">
            <a:off x="6869075" y="851263"/>
            <a:ext cx="471600" cy="3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19"/>
          <p:cNvSpPr txBox="1"/>
          <p:nvPr/>
        </p:nvSpPr>
        <p:spPr>
          <a:xfrm>
            <a:off x="6583750" y="451450"/>
            <a:ext cx="15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5715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How we are scraping headlines from website?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100" y="687325"/>
            <a:ext cx="5611892" cy="39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915687"/>
            <a:ext cx="3227309" cy="3312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5715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Scraping HTML web page headlines 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781050"/>
            <a:ext cx="62103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2212200" y="4506500"/>
            <a:ext cx="47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https://www.cnbc.com/quotes/TSLA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17B19613791348A1E0EBFE7C7391B9" ma:contentTypeVersion="8" ma:contentTypeDescription="Create a new document." ma:contentTypeScope="" ma:versionID="80bd8da749a18d607cd8e4295d5e3efa">
  <xsd:schema xmlns:xsd="http://www.w3.org/2001/XMLSchema" xmlns:xs="http://www.w3.org/2001/XMLSchema" xmlns:p="http://schemas.microsoft.com/office/2006/metadata/properties" xmlns:ns2="683af437-fe12-4bcf-9756-063ebc159e21" targetNamespace="http://schemas.microsoft.com/office/2006/metadata/properties" ma:root="true" ma:fieldsID="5e4af2cbf06d7a4a726302bd58a45aea" ns2:_="">
    <xsd:import namespace="683af437-fe12-4bcf-9756-063ebc159e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af437-fe12-4bcf-9756-063ebc159e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42EC91-2A6B-4452-B970-7CA7502C64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B2AD27-F5E6-4233-A19F-A98025A2893D}">
  <ds:schemaRefs>
    <ds:schemaRef ds:uri="683af437-fe12-4bcf-9756-063ebc159e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B323CD-1F1F-4C64-9503-A9F8E490A68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14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NLP for sentiment analysis based trading</vt:lpstr>
      <vt:lpstr>Motivation</vt:lpstr>
      <vt:lpstr>Sentiment Analysis</vt:lpstr>
      <vt:lpstr>Sentiment Analysis in Industry</vt:lpstr>
      <vt:lpstr>Sentiment Analysis Pipeline</vt:lpstr>
      <vt:lpstr>Details about the machine learning</vt:lpstr>
      <vt:lpstr>Sample Output</vt:lpstr>
      <vt:lpstr>How we are scraping headlines from website?</vt:lpstr>
      <vt:lpstr>Scraping HTML web page headlines </vt:lpstr>
      <vt:lpstr>Python Web Scraping </vt:lpstr>
      <vt:lpstr>Price effects and correlations with headline sentiment</vt:lpstr>
      <vt:lpstr>Finalizing an algorithmic trading strategy </vt:lpstr>
      <vt:lpstr>Demo time!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for sentiment analysis based trading</dc:title>
  <cp:revision>1</cp:revision>
  <dcterms:modified xsi:type="dcterms:W3CDTF">2022-04-09T19:52:26Z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0x010100EB17B19613791348A1E0EBFE7C7391B9</vt:lpwstr>
  </property>
</Properties>
</file>